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0941"/>
  </p:normalViewPr>
  <p:slideViewPr>
    <p:cSldViewPr>
      <p:cViewPr>
        <p:scale>
          <a:sx n="48" d="100"/>
          <a:sy n="48" d="100"/>
        </p:scale>
        <p:origin x="744" y="-64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1/14/19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119836" y="1154674"/>
            <a:ext cx="5978848"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4924425"/>
          </a:xfrm>
          <a:prstGeom prst="rect">
            <a:avLst/>
          </a:prstGeom>
          <a:noFill/>
        </p:spPr>
        <p:txBody>
          <a:bodyPr wrap="square" rtlCol="0">
            <a:spAutoFit/>
          </a:bodyPr>
          <a:lstStyle/>
          <a:p>
            <a:r>
              <a:rPr lang="en-US" sz="2600" dirty="0"/>
              <a:t>Macromolecular crowding is a biophysical constraint on the ability of microbial cell factories to produce proteins of interest at sufficient titer, rate and yield to become economically viable. To address this issue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[1],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154984"/>
          </a:xfrm>
          <a:prstGeom prst="rect">
            <a:avLst/>
          </a:prstGeom>
          <a:noFill/>
        </p:spPr>
        <p:txBody>
          <a:bodyPr wrap="square" rtlCol="0">
            <a:spAutoFit/>
          </a:bodyPr>
          <a:lstStyle/>
          <a:p>
            <a:r>
              <a:rPr lang="en-US" sz="2800" b="1" dirty="0"/>
              <a:t>Application of </a:t>
            </a:r>
            <a:r>
              <a:rPr lang="en-US" sz="2800" b="1" dirty="0" err="1"/>
              <a:t>MaxMass</a:t>
            </a:r>
            <a:r>
              <a:rPr lang="en-US" sz="2800" b="1" dirty="0"/>
              <a:t> to wild-type E. coli W3110</a:t>
            </a:r>
          </a:p>
          <a:p>
            <a:r>
              <a:rPr lang="en-US" sz="2600" dirty="0"/>
              <a:t>We then applied </a:t>
            </a:r>
            <a:r>
              <a:rPr lang="en-US" sz="2600" dirty="0" err="1"/>
              <a:t>MaxMass</a:t>
            </a:r>
            <a:r>
              <a:rPr lang="en-US" sz="2600" dirty="0"/>
              <a:t> using the protein expression from wild-type E. coli strain W3110 [3] in order to predict which gene knockouts would result in the largest amount of protein reclamation. The results of </a:t>
            </a:r>
            <a:r>
              <a:rPr lang="en-US" sz="2600" dirty="0" err="1"/>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Comparison of Proteomics Predictions with Experiment using the KHK knockout collection</a:t>
            </a:r>
          </a:p>
          <a:p>
            <a:r>
              <a:rPr lang="en-US" sz="2600" dirty="0"/>
              <a:t>To evaluate the ability of the algorithm to predict protein reclamation, we used proteomics data obtained from the KHK collection of knockouts [2].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t>
            </a:r>
            <a:r>
              <a:rPr lang="en-US" sz="2600" kern="0">
                <a:solidFill>
                  <a:prstClr val="black"/>
                </a:solidFill>
              </a:rPr>
              <a:t>Another </a:t>
            </a:r>
            <a:r>
              <a:rPr lang="en-US" sz="2600" kern="0" dirty="0">
                <a:solidFill>
                  <a:prstClr val="black"/>
                </a:solidFill>
              </a:rPr>
              <a:t>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transfer this approach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5875015" cy="1431161"/>
          </a:xfrm>
          <a:prstGeom prst="rect">
            <a:avLst/>
          </a:prstGeom>
          <a:noFill/>
        </p:spPr>
        <p:txBody>
          <a:bodyPr wrap="square" rtlCol="0">
            <a:spAutoFit/>
          </a:bodyPr>
          <a:lstStyle/>
          <a:p>
            <a:pPr marL="457200" indent="-457200">
              <a:buFont typeface="+mj-lt"/>
              <a:buAutoNum type="arabicPeriod"/>
            </a:pPr>
            <a:r>
              <a:rPr lang="en-US" sz="1400" dirty="0"/>
              <a:t>Wang, L., &amp; </a:t>
            </a:r>
            <a:r>
              <a:rPr lang="en-US" sz="1400" dirty="0" err="1"/>
              <a:t>Maranas</a:t>
            </a:r>
            <a:r>
              <a:rPr lang="en-US" sz="1400" dirty="0"/>
              <a:t>, C. (2017). </a:t>
            </a:r>
            <a:r>
              <a:rPr lang="en-US" sz="1400" dirty="0" err="1"/>
              <a:t>MinGenome</a:t>
            </a:r>
            <a:r>
              <a:rPr lang="en-US" sz="1400" dirty="0"/>
              <a:t>: An in silico top-down approach for the synthesis of minimized genomes. </a:t>
            </a:r>
            <a:r>
              <a:rPr lang="en-US" sz="1400" i="1" dirty="0"/>
              <a:t>ACS Synthetic Biology</a:t>
            </a:r>
            <a:r>
              <a:rPr lang="en-US" sz="1400" dirty="0"/>
              <a:t>, acssynbio.7b00296. </a:t>
            </a:r>
            <a:r>
              <a:rPr lang="en-US" sz="1400" dirty="0">
                <a:hlinkClick r:id="rId14"/>
              </a:rPr>
              <a:t>https://doi.org/10.1021/acssynbio.7b00296</a:t>
            </a:r>
            <a:endParaRPr lang="en-US" sz="1400" dirty="0"/>
          </a:p>
          <a:p>
            <a:pPr marL="457200" indent="-457200">
              <a:buFont typeface="+mj-lt"/>
              <a:buAutoNum type="arabicPeriod"/>
            </a:pPr>
            <a:r>
              <a:rPr lang="en-US" sz="1400" dirty="0"/>
              <a:t>KHK Collection </a:t>
            </a:r>
            <a:r>
              <a:rPr lang="en-US" sz="1400" dirty="0">
                <a:hlinkClick r:id="rId15"/>
              </a:rPr>
              <a:t>https://shigen.nig.ac.jp/ecoli/strain/</a:t>
            </a:r>
            <a:endParaRPr lang="en-US" sz="1400" dirty="0"/>
          </a:p>
          <a:p>
            <a:pPr marL="457200" indent="-457200">
              <a:buFont typeface="+mj-lt"/>
              <a:buAutoNum type="arabicPeriod"/>
            </a:pPr>
            <a:r>
              <a:rPr lang="en-US" sz="1400" dirty="0"/>
              <a:t>Schmidt, A., </a:t>
            </a:r>
            <a:r>
              <a:rPr lang="en-US" sz="1400" dirty="0" err="1"/>
              <a:t>Kochanowski</a:t>
            </a:r>
            <a:r>
              <a:rPr lang="en-US" sz="1400" dirty="0"/>
              <a:t>, K., </a:t>
            </a:r>
            <a:r>
              <a:rPr lang="en-US" sz="1400" dirty="0" err="1"/>
              <a:t>Vedelaar</a:t>
            </a:r>
            <a:r>
              <a:rPr lang="en-US" sz="1400" dirty="0"/>
              <a:t>, S., </a:t>
            </a:r>
            <a:r>
              <a:rPr lang="en-US" sz="1400" dirty="0" err="1"/>
              <a:t>Ahrné</a:t>
            </a:r>
            <a:r>
              <a:rPr lang="en-US" sz="1400" dirty="0"/>
              <a:t>, E., </a:t>
            </a:r>
            <a:r>
              <a:rPr lang="en-US" sz="1400" dirty="0" err="1"/>
              <a:t>Volkmer</a:t>
            </a:r>
            <a:r>
              <a:rPr lang="en-US" sz="1400" dirty="0"/>
              <a:t>, B., </a:t>
            </a:r>
            <a:r>
              <a:rPr lang="en-US" sz="1400" dirty="0" err="1"/>
              <a:t>Callipo</a:t>
            </a:r>
            <a:r>
              <a:rPr lang="en-US" sz="1400" dirty="0"/>
              <a:t>, L., … Heinemann, M. (2016). The quantitative and condition-dependent Escherichia coli proteome. </a:t>
            </a:r>
            <a:r>
              <a:rPr lang="en-US" sz="1400" i="1" dirty="0"/>
              <a:t>Nature Biotechnology</a:t>
            </a:r>
            <a:r>
              <a:rPr lang="en-US" sz="1400" dirty="0"/>
              <a:t>, </a:t>
            </a:r>
            <a:r>
              <a:rPr lang="en-US" sz="1400" i="1" dirty="0"/>
              <a:t>34</a:t>
            </a:r>
            <a:r>
              <a:rPr lang="en-US" sz="1400" dirty="0"/>
              <a:t>(1), 104–110. </a:t>
            </a:r>
            <a:r>
              <a:rPr lang="en-US" sz="1400" dirty="0">
                <a:hlinkClick r:id="rId16"/>
              </a:rPr>
              <a:t>https://doi.org/10.1038/nbt.3418</a:t>
            </a:r>
            <a:endParaRPr lang="en-US" sz="14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205</TotalTime>
  <Words>770</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52</cp:revision>
  <dcterms:created xsi:type="dcterms:W3CDTF">2012-11-30T02:20:55Z</dcterms:created>
  <dcterms:modified xsi:type="dcterms:W3CDTF">2019-01-15T08:21:16Z</dcterms:modified>
</cp:coreProperties>
</file>